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6" r:id="rId6"/>
    <p:sldId id="295" r:id="rId7"/>
    <p:sldId id="296" r:id="rId8"/>
    <p:sldId id="298" r:id="rId9"/>
    <p:sldId id="258" r:id="rId10"/>
    <p:sldId id="287" r:id="rId11"/>
    <p:sldId id="289" r:id="rId12"/>
    <p:sldId id="290" r:id="rId13"/>
    <p:sldId id="288" r:id="rId14"/>
    <p:sldId id="291" r:id="rId15"/>
    <p:sldId id="292" r:id="rId16"/>
    <p:sldId id="299" r:id="rId17"/>
    <p:sldId id="293" r:id="rId18"/>
    <p:sldId id="29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FFB"/>
    <a:srgbClr val="FFFFFF"/>
    <a:srgbClr val="000000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3/10/2023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3/10/2023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3419" y="1527019"/>
            <a:ext cx="7354536" cy="3803962"/>
          </a:xfrm>
        </p:spPr>
        <p:txBody>
          <a:bodyPr/>
          <a:lstStyle/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Product Descriptions with AI In Production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1959" y="5253199"/>
            <a:ext cx="7077456" cy="8686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By: Patrick Ayers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068FFBE-7B3A-8D09-146C-B8B205C9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Writing Complexity Metrics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099D0-DCB1-C0DA-C28D-BD3253F2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87F9DD4-F801-EBA9-7DA2-EF8D4A74D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Flesh Kincaid Grade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A8CBD8A-FE94-BDE8-70CD-BA1C3F214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Gunning Fog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A2808CB4-E10B-569F-5F8F-FB5AB135E94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44500" y="2157791"/>
                <a:ext cx="5370890" cy="269482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206.835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−1.014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𝑤𝑜𝑟𝑑𝑠</m:t>
                            </m:r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𝑇𝑜𝑡𝑎𝑙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𝑆𝑒𝑛𝑡𝑒𝑛𝑐𝑒𝑠</m:t>
                            </m:r>
                          </m:den>
                        </m:f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−84.6(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𝑠𝑦𝑙𝑙𝑎𝑏𝑙𝑒𝑠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𝑊𝑜𝑟𝑑𝑠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dirty="0"/>
              </a:p>
              <a:p>
                <a:r>
                  <a:rPr lang="en-US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Scores are bounded between 100 and 0 </a:t>
                </a:r>
              </a:p>
              <a:p>
                <a:r>
                  <a:rPr lang="en-US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The lower the number, the more complex it will be to understand.</a:t>
                </a:r>
              </a:p>
              <a:p>
                <a:r>
                  <a:rPr lang="en-US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College level will have a score of 50 - 30</a:t>
                </a:r>
              </a:p>
              <a:p>
                <a:r>
                  <a:rPr lang="en-US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8</a:t>
                </a:r>
                <a:r>
                  <a:rPr lang="en-US" baseline="30000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th</a:t>
                </a:r>
                <a:r>
                  <a:rPr lang="en-US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/9</a:t>
                </a:r>
                <a:r>
                  <a:rPr lang="en-US" baseline="30000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th</a:t>
                </a:r>
                <a:r>
                  <a:rPr lang="en-US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 grade will have a score of 70 – 60 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A2808CB4-E10B-569F-5F8F-FB5AB135E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44500" y="2157791"/>
                <a:ext cx="5370890" cy="2694820"/>
              </a:xfrm>
              <a:blipFill>
                <a:blip r:embed="rId2"/>
                <a:stretch>
                  <a:fillRect l="-795" r="-2951" b="-3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97F782A-DF2F-C7D8-EA04-84F35DD321E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475412" y="2157790"/>
                <a:ext cx="5183188" cy="2689982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0.4[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𝑤𝑜𝑟𝑑𝑠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𝑠𝑒𝑛𝑡𝑒𝑛𝑐𝑒𝑠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+100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𝐶𝑜𝑚𝑝𝑙𝑒𝑥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𝑤𝑜𝑟𝑑𝑠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𝑊𝑜𝑟𝑑𝑠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Scores are between 0 and 17</a:t>
                </a:r>
              </a:p>
              <a:p>
                <a:r>
                  <a:rPr lang="en-US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The higher the score, the more complex the writing will be</a:t>
                </a:r>
              </a:p>
              <a:p>
                <a:r>
                  <a:rPr lang="en-US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A score of 13 is suited for a college freshman</a:t>
                </a:r>
              </a:p>
              <a:p>
                <a:r>
                  <a:rPr lang="en-US" dirty="0">
                    <a:latin typeface="MesloLGSDZ Nerd Font" panose="020B0609030804020204" pitchFamily="50" charset="0"/>
                    <a:ea typeface="MesloLGSDZ Nerd Font" panose="020B0609030804020204" pitchFamily="50" charset="0"/>
                    <a:cs typeface="MesloLGSDZ Nerd Font" panose="020B0609030804020204" pitchFamily="50" charset="0"/>
                  </a:rPr>
                  <a:t>A score of 9 is suited for a high school freshman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A97F782A-DF2F-C7D8-EA04-84F35DD32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475412" y="2157790"/>
                <a:ext cx="5183188" cy="2689982"/>
              </a:xfrm>
              <a:blipFill>
                <a:blip r:embed="rId3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51BC36B8-7893-AE39-3682-9DACE6701F43}"/>
              </a:ext>
            </a:extLst>
          </p:cNvPr>
          <p:cNvSpPr txBox="1"/>
          <p:nvPr/>
        </p:nvSpPr>
        <p:spPr>
          <a:xfrm>
            <a:off x="543378" y="4853671"/>
            <a:ext cx="1101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These metrics have been added to ensure that the output of the product description is still readable for the average customer.</a:t>
            </a:r>
          </a:p>
        </p:txBody>
      </p:sp>
    </p:spTree>
    <p:extLst>
      <p:ext uri="{BB962C8B-B14F-4D97-AF65-F5344CB8AC3E}">
        <p14:creationId xmlns:p14="http://schemas.microsoft.com/office/powerpoint/2010/main" val="130576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C0BE-8277-0419-EF38-8DBE1CA34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Product Description Quality Check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063209-AE19-411C-0F4F-CD4BD3296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F642A-04BA-69A5-549E-06635D542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1681163"/>
            <a:ext cx="5157787" cy="45085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This is used in conjunction with the other two text analysis</a:t>
            </a:r>
          </a:p>
          <a:p>
            <a:r>
              <a:rPr lang="en-US" sz="2000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This is not measuring the complexity of the text it measures  the overall quality.</a:t>
            </a:r>
          </a:p>
          <a:p>
            <a:r>
              <a:rPr lang="en-US" sz="2000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A value closer to zero implies a lower quality and unbalanced text.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96A095-CD06-C779-5116-EC042F0C892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791200" y="2505075"/>
                <a:ext cx="6291072" cy="3371469"/>
              </a:xfrm>
            </p:spPr>
            <p:txBody>
              <a:bodyPr>
                <a:normAutofit/>
              </a:bodyPr>
              <a:lstStyle/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𝑈𝑛𝑖𝑞𝑢𝑒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𝐶𝑜𝑢𝑛𝑡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𝑇𝑜𝑡𝑎𝑙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𝐶𝑜𝑢𝑛𝑡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𝑈𝐷𝐴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𝐶𝑜𝑢𝑛𝑡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𝑁𝑢𝑚𝑏𝑒𝑟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𝑈𝐷𝐴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𝐴𝐷𝐽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𝐶𝑜𝑢𝑛𝑡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𝑇𝑜𝑡𝑎𝑙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𝑊𝑜𝑟𝑑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𝐶𝑜𝑢𝑛𝑡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496A095-CD06-C779-5116-EC042F0C89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791200" y="2505075"/>
                <a:ext cx="6291072" cy="3371469"/>
              </a:xfrm>
              <a:blipFill>
                <a:blip r:embed="rId2"/>
                <a:stretch>
                  <a:fillRect l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094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B65A-7C3B-65AC-2FF3-0657AA8A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Final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B5A50-137E-6DFF-0897-755233C85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2D803-A21E-F3D5-C7A4-939FACFAEF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Look for items that need a product description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Data prepping for calling API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Running both sequence and sentiment analysis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Running Sentiment analysis and string matching function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Calling grammar fixing functions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Running readability and quality analysis</a:t>
            </a:r>
          </a:p>
          <a:p>
            <a:pPr>
              <a:buFont typeface="+mj-lt"/>
              <a:buAutoNum type="arabicPeriod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Prepping data for exporting</a:t>
            </a:r>
          </a:p>
          <a:p>
            <a:pPr lvl="1"/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Converting </a:t>
            </a:r>
            <a:r>
              <a:rPr lang="en-US" dirty="0" err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Json</a:t>
            </a: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 to </a:t>
            </a:r>
            <a:r>
              <a:rPr lang="en-US" dirty="0" err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Dataframe</a:t>
            </a:r>
            <a:endParaRPr lang="en-US" dirty="0">
              <a:latin typeface="MesloLGSDZ Nerd Font" panose="020B0609030804020204" pitchFamily="50" charset="0"/>
              <a:ea typeface="MesloLGSDZ Nerd Font" panose="020B0609030804020204" pitchFamily="50" charset="0"/>
              <a:cs typeface="MesloLGSDZ Nerd Font" panose="020B0609030804020204" pitchFamily="50" charset="0"/>
            </a:endParaRPr>
          </a:p>
          <a:p>
            <a:pPr>
              <a:buFont typeface="+mj-lt"/>
              <a:buAutoNum type="arabicPeriod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ETL to load data into a stage table and then append it to the product table</a:t>
            </a:r>
          </a:p>
          <a:p>
            <a:pPr>
              <a:buFont typeface="+mj-lt"/>
              <a:buAutoNum type="arabicPeriod"/>
            </a:pPr>
            <a:endParaRPr lang="en-US" dirty="0">
              <a:latin typeface="MesloLGSDZ Nerd Font" panose="020B0609030804020204" pitchFamily="50" charset="0"/>
              <a:ea typeface="MesloLGSDZ Nerd Font" panose="020B0609030804020204" pitchFamily="50" charset="0"/>
              <a:cs typeface="MesloLGSDZ Nerd Font" panose="020B0609030804020204" pitchFamily="50" charset="0"/>
            </a:endParaRPr>
          </a:p>
        </p:txBody>
      </p:sp>
      <p:pic>
        <p:nvPicPr>
          <p:cNvPr id="15" name="Content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8C7CE843-7D62-2341-4107-E7DA00CCD9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2917" y="1078455"/>
            <a:ext cx="5850232" cy="5236619"/>
          </a:xfrm>
        </p:spPr>
      </p:pic>
    </p:spTree>
    <p:extLst>
      <p:ext uri="{BB962C8B-B14F-4D97-AF65-F5344CB8AC3E}">
        <p14:creationId xmlns:p14="http://schemas.microsoft.com/office/powerpoint/2010/main" val="25779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2E12A5-02F6-14B0-B321-345D0F2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0D0C1-0BAB-3521-5298-9E5FBC9AA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D27F94-63FC-AD60-56C4-1911E02A52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Reaching out to an e-commerce company to allow us to run this process on company data.</a:t>
            </a:r>
          </a:p>
          <a:p>
            <a:r>
              <a:rPr lang="en-US" dirty="0"/>
              <a:t>This would allow us to try the process on live data and would also give access to other information that can give insight into how successful the model is</a:t>
            </a:r>
          </a:p>
          <a:p>
            <a:pPr lvl="1"/>
            <a:r>
              <a:rPr lang="en-US" dirty="0"/>
              <a:t>Customer engagement</a:t>
            </a:r>
          </a:p>
          <a:p>
            <a:pPr lvl="1"/>
            <a:r>
              <a:rPr lang="en-US" dirty="0"/>
              <a:t>SOE analysis</a:t>
            </a:r>
          </a:p>
          <a:p>
            <a:pPr lvl="1"/>
            <a:r>
              <a:rPr lang="en-US" dirty="0"/>
              <a:t>A/B testing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18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B3CB-5770-481D-543C-361735970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7056" y="2863970"/>
            <a:ext cx="5245783" cy="1186822"/>
          </a:xfrm>
        </p:spPr>
        <p:txBody>
          <a:bodyPr/>
          <a:lstStyle/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7479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78088-7ACF-9E36-2C35-C115AA95B8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3394" y="3112008"/>
            <a:ext cx="4945598" cy="1243584"/>
          </a:xfrm>
        </p:spPr>
        <p:txBody>
          <a:bodyPr/>
          <a:lstStyle/>
          <a:p>
            <a:pPr algn="ctr"/>
            <a:r>
              <a:rPr lang="en-US" sz="6000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380723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415555-8CAA-F485-8A90-8496950B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29171D-C1B3-9902-BD31-80AFC714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228" y="2100532"/>
            <a:ext cx="7781544" cy="265693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rculanum" pitchFamily="2" charset="0"/>
              </a:rPr>
              <a:t>PREVIOUSLY ON COMP 4449 CAPSTONE</a:t>
            </a:r>
          </a:p>
        </p:txBody>
      </p:sp>
    </p:spTree>
    <p:extLst>
      <p:ext uri="{BB962C8B-B14F-4D97-AF65-F5344CB8AC3E}">
        <p14:creationId xmlns:p14="http://schemas.microsoft.com/office/powerpoint/2010/main" val="2749563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4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4B05EB-E979-E01B-8AE9-3E8417CDE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11" name="Sequence 01_1">
            <a:hlinkClick r:id="" action="ppaction://media"/>
            <a:extLst>
              <a:ext uri="{FF2B5EF4-FFF2-40B4-BE49-F238E27FC236}">
                <a16:creationId xmlns:a16="http://schemas.microsoft.com/office/drawing/2014/main" id="{E79073F0-5C7A-66A9-0CB7-66D7CAE564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33525" y="652120"/>
            <a:ext cx="9124950" cy="5553760"/>
          </a:xfrm>
        </p:spPr>
      </p:pic>
    </p:spTree>
    <p:extLst>
      <p:ext uri="{BB962C8B-B14F-4D97-AF65-F5344CB8AC3E}">
        <p14:creationId xmlns:p14="http://schemas.microsoft.com/office/powerpoint/2010/main" val="422929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B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415555-8CAA-F485-8A90-8496950B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29171D-C1B3-9902-BD31-80AFC714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228" y="1081088"/>
            <a:ext cx="7781544" cy="367638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Herculanum" pitchFamily="2" charset="0"/>
              </a:rPr>
              <a:t>Part Two: </a:t>
            </a:r>
            <a:br>
              <a:rPr lang="en-US" sz="6000" dirty="0">
                <a:solidFill>
                  <a:schemeClr val="tx1"/>
                </a:solidFill>
                <a:latin typeface="Herculanum" pitchFamily="2" charset="0"/>
              </a:rPr>
            </a:br>
            <a:r>
              <a:rPr lang="en-US" sz="6000" dirty="0">
                <a:solidFill>
                  <a:schemeClr val="tx1"/>
                </a:solidFill>
                <a:latin typeface="Herculanum" pitchFamily="2" charset="0"/>
              </a:rPr>
              <a:t>Product</a:t>
            </a:r>
            <a:r>
              <a:rPr lang="en-US" sz="7200" dirty="0"/>
              <a:t> </a:t>
            </a:r>
            <a:r>
              <a:rPr lang="en-US" sz="6000" dirty="0">
                <a:solidFill>
                  <a:schemeClr val="tx1"/>
                </a:solidFill>
                <a:latin typeface="Herculanum" pitchFamily="2" charset="0"/>
              </a:rPr>
              <a:t>Descriptions with AI In Production </a:t>
            </a:r>
          </a:p>
        </p:txBody>
      </p:sp>
    </p:spTree>
    <p:extLst>
      <p:ext uri="{BB962C8B-B14F-4D97-AF65-F5344CB8AC3E}">
        <p14:creationId xmlns:p14="http://schemas.microsoft.com/office/powerpoint/2010/main" val="1149948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0D7DF7-CC5B-EAD3-5860-AF7C51804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Background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9DBDC-E4EB-E60C-A95D-6554AC153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B2004-C972-97BB-6E87-1E3B4D9BF0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671" y="1397479"/>
            <a:ext cx="11783683" cy="4658264"/>
          </a:xfrm>
        </p:spPr>
        <p:txBody>
          <a:bodyPr>
            <a:normAutofit fontScale="32500" lnSpcReduction="20000"/>
          </a:bodyPr>
          <a:lstStyle/>
          <a:p>
            <a:r>
              <a:rPr lang="en-ZA" sz="5000" b="1" u="sng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Who is Open AI?</a:t>
            </a:r>
          </a:p>
          <a:p>
            <a:pPr algn="l"/>
            <a:r>
              <a:rPr lang="en-ZA" sz="5000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OpenAI is a research and deployment company focusing on AI. They have made many great AI models in the last year.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5000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ChatGPT =&gt; Optimize language models for dialogue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5000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Dall-E2 =&gt; image classification and generation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ZA" sz="5000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openAI codex =&gt; Natural Language to code</a:t>
            </a:r>
          </a:p>
          <a:p>
            <a:endParaRPr lang="en-ZA" sz="5000" noProof="1">
              <a:latin typeface="MesloLGSDZ Nerd Font" panose="020B0609030804020204" pitchFamily="50" charset="0"/>
              <a:ea typeface="MesloLGSDZ Nerd Font" panose="020B0609030804020204" pitchFamily="50" charset="0"/>
              <a:cs typeface="MesloLGSDZ Nerd Font" panose="020B0609030804020204" pitchFamily="50" charset="0"/>
            </a:endParaRPr>
          </a:p>
          <a:p>
            <a:r>
              <a:rPr lang="en-ZA" sz="5000" b="1" u="sng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What model from Open AI did I use?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en-ZA" sz="5000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ChatGPT API was not available at the time of this analysis, so I needed to use a GPT-3 model called text-davinci-003.</a:t>
            </a:r>
          </a:p>
          <a:p>
            <a:endParaRPr lang="en-ZA" sz="5000" noProof="1">
              <a:latin typeface="MesloLGSDZ Nerd Font" panose="020B0609030804020204" pitchFamily="50" charset="0"/>
              <a:ea typeface="MesloLGSDZ Nerd Font" panose="020B0609030804020204" pitchFamily="50" charset="0"/>
              <a:cs typeface="MesloLGSDZ Nerd Font" panose="020B0609030804020204" pitchFamily="50" charset="0"/>
            </a:endParaRPr>
          </a:p>
          <a:p>
            <a:r>
              <a:rPr lang="en-ZA" sz="5000" b="1" u="sng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What was completed and learned in part one</a:t>
            </a:r>
            <a:r>
              <a:rPr lang="en-ZA" sz="5000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 </a:t>
            </a:r>
          </a:p>
          <a:p>
            <a:pPr algn="l"/>
            <a:r>
              <a:rPr lang="en-ZA" sz="5000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 1.Generate product description using OpenIA</a:t>
            </a:r>
          </a:p>
          <a:p>
            <a:pPr algn="l"/>
            <a:r>
              <a:rPr lang="en-ZA" sz="5000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 2.Compare the models with each other using sequencem matching and sentiment analysis</a:t>
            </a:r>
          </a:p>
          <a:p>
            <a:pPr algn="l"/>
            <a:r>
              <a:rPr lang="en-ZA" sz="5000" noProof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 3.The cost of using chatGPT was less then $10 for 4.5Krequest </a:t>
            </a:r>
            <a:endParaRPr lang="en-ZA" noProof="1">
              <a:latin typeface="MesloLGSDZ Nerd Font" panose="020B0609030804020204" pitchFamily="50" charset="0"/>
              <a:ea typeface="MesloLGSDZ Nerd Font" panose="020B0609030804020204" pitchFamily="50" charset="0"/>
              <a:cs typeface="MesloLGSDZ Nerd Font" panose="020B0609030804020204" pitchFamily="50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4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Outline of Presentation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Database adjustments</a:t>
            </a:r>
          </a:p>
          <a:p>
            <a:pPr lvl="1"/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Table additions</a:t>
            </a:r>
          </a:p>
          <a:p>
            <a:pPr lvl="1"/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Information gained</a:t>
            </a:r>
          </a:p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Features implementation</a:t>
            </a:r>
          </a:p>
          <a:p>
            <a:pPr lvl="1"/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Grammar fixing</a:t>
            </a:r>
          </a:p>
          <a:p>
            <a:pPr lvl="1"/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Text analysis for readability</a:t>
            </a:r>
          </a:p>
          <a:p>
            <a:pPr lvl="1"/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Choosing the write product description</a:t>
            </a:r>
          </a:p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Final process walkthrough</a:t>
            </a:r>
          </a:p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Next step in the process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16C6751E-7FF2-15A6-2D1F-B09444850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Database Addition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AADF23-C81A-D6C6-E4E5-D14F2168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A0B096BC-95E0-99CC-8B52-CAE961CC1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0933" y="1358003"/>
            <a:ext cx="5138057" cy="466572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sloLGMDZ Nerd Font" panose="020B0609030804020204" pitchFamily="50" charset="0"/>
                <a:ea typeface="MesloLGMDZ Nerd Font" panose="020B0609030804020204" pitchFamily="50" charset="0"/>
                <a:cs typeface="MesloLGMDZ Nerd Font" panose="020B0609030804020204" pitchFamily="50" charset="0"/>
              </a:rPr>
              <a:t>We have added a new table called Product Descriptions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sloLGMDZ Nerd Font" panose="020B0609030804020204" pitchFamily="50" charset="0"/>
                <a:ea typeface="MesloLGMDZ Nerd Font" panose="020B0609030804020204" pitchFamily="50" charset="0"/>
                <a:cs typeface="MesloLGMDZ Nerd Font" panose="020B0609030804020204" pitchFamily="50" charset="0"/>
              </a:rPr>
              <a:t>Purple Cells are just metadata related to text generation and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sloLGMDZ Nerd Font" panose="020B0609030804020204" pitchFamily="50" charset="0"/>
                <a:ea typeface="MesloLGMDZ Nerd Font" panose="020B0609030804020204" pitchFamily="50" charset="0"/>
                <a:cs typeface="MesloLGMDZ Nerd Font" panose="020B0609030804020204" pitchFamily="50" charset="0"/>
              </a:rPr>
              <a:t>Orange cells are related to the number of tokens that were used to make the API call. This is all related to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sloLGMDZ Nerd Font" panose="020B0609030804020204" pitchFamily="50" charset="0"/>
                <a:ea typeface="MesloLGMDZ Nerd Font" panose="020B0609030804020204" pitchFamily="50" charset="0"/>
                <a:cs typeface="MesloLGMDZ Nerd Font" panose="020B0609030804020204" pitchFamily="50" charset="0"/>
              </a:rPr>
              <a:t>Blue cells are the most critical.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sloLGMDZ Nerd Font" panose="020B0609030804020204" pitchFamily="50" charset="0"/>
                <a:ea typeface="MesloLGMDZ Nerd Font" panose="020B0609030804020204" pitchFamily="50" charset="0"/>
                <a:cs typeface="MesloLGMDZ Nerd Font" panose="020B0609030804020204" pitchFamily="50" charset="0"/>
              </a:rPr>
              <a:t>Final output, this is after first tent generation and fixing grammar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sloLGMDZ Nerd Font" panose="020B0609030804020204" pitchFamily="50" charset="0"/>
                <a:ea typeface="MesloLGMDZ Nerd Font" panose="020B0609030804020204" pitchFamily="50" charset="0"/>
                <a:cs typeface="MesloLGMDZ Nerd Font" panose="020B0609030804020204" pitchFamily="50" charset="0"/>
              </a:rPr>
              <a:t>Draft output,  this is the text that is returned after the first API 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sloLGMDZ Nerd Font" panose="020B0609030804020204" pitchFamily="50" charset="0"/>
                <a:ea typeface="MesloLGMDZ Nerd Font" panose="020B0609030804020204" pitchFamily="50" charset="0"/>
                <a:cs typeface="MesloLGMDZ Nerd Font" panose="020B0609030804020204" pitchFamily="50" charset="0"/>
              </a:rPr>
              <a:t>Flesh Kincaid Grade level Gunning fog index are used to measure the overall complexity of the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sloLGMDZ Nerd Font" panose="020B0609030804020204" pitchFamily="50" charset="0"/>
                <a:ea typeface="MesloLGMDZ Nerd Font" panose="020B0609030804020204" pitchFamily="50" charset="0"/>
                <a:cs typeface="MesloLGMDZ Nerd Font" panose="020B0609030804020204" pitchFamily="50" charset="0"/>
              </a:rPr>
              <a:t>Customer text measure is a value that is used to judge the quality of the text that is generated.</a:t>
            </a:r>
          </a:p>
        </p:txBody>
      </p:sp>
      <p:pic>
        <p:nvPicPr>
          <p:cNvPr id="41" name="Picture Placeholder 40" descr="Table&#10;&#10;Description automatically generated">
            <a:extLst>
              <a:ext uri="{FF2B5EF4-FFF2-40B4-BE49-F238E27FC236}">
                <a16:creationId xmlns:a16="http://schemas.microsoft.com/office/drawing/2014/main" id="{7E896133-A1AD-670B-BEA9-E5C69D1E84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3114" t="13070" r="6573" b="20952"/>
          <a:stretch/>
        </p:blipFill>
        <p:spPr>
          <a:xfrm>
            <a:off x="6642516" y="1358003"/>
            <a:ext cx="4812884" cy="4752370"/>
          </a:xfrm>
        </p:spPr>
      </p:pic>
    </p:spTree>
    <p:extLst>
      <p:ext uri="{BB962C8B-B14F-4D97-AF65-F5344CB8AC3E}">
        <p14:creationId xmlns:p14="http://schemas.microsoft.com/office/powerpoint/2010/main" val="107252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A1C899-DB92-236D-CFDE-9BBBC07A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705B8E-A288-7EDC-6D0E-C84EEFCA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71" y="2144486"/>
            <a:ext cx="6952392" cy="182759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Features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461965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3E8F-D61F-245E-4F65-B4A2CA318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Correction of Grammar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E8BE79-16D5-6BFA-4FE5-16194F64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5C2CA6-8383-5569-3D70-75CD9E7B2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Fixing the Grammar is being completed with </a:t>
            </a:r>
            <a:r>
              <a:rPr lang="en-US" dirty="0" err="1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OpenAI</a:t>
            </a: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 editor tool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Using the same model that was used for the draft of the product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Instruction of fixing  the grammar mistakes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N is the number of attempts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It will return a diction of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Choices =&gt; text will be the product description after the grammar has been fixed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sloLGSDZ Nerd Font" panose="020B0609030804020204" pitchFamily="50" charset="0"/>
                <a:ea typeface="MesloLGSDZ Nerd Font" panose="020B0609030804020204" pitchFamily="50" charset="0"/>
                <a:cs typeface="MesloLGSDZ Nerd Font" panose="020B0609030804020204" pitchFamily="50" charset="0"/>
              </a:rPr>
              <a:t>Usage is a cost information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D3B84624-0AB4-8071-EB55-390CA9EB9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8229" y="1175777"/>
            <a:ext cx="4822285" cy="1680659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DC1321A-F644-C7A6-41C7-AB5A658B4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30" y="2856911"/>
            <a:ext cx="5179380" cy="371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49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2221</TotalTime>
  <Words>677</Words>
  <Application>Microsoft Office PowerPoint</Application>
  <PresentationFormat>Widescreen</PresentationFormat>
  <Paragraphs>97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Cambria Math</vt:lpstr>
      <vt:lpstr>Herculanum</vt:lpstr>
      <vt:lpstr>MesloLGMDZ Nerd Font</vt:lpstr>
      <vt:lpstr>MesloLGSDZ Nerd Font</vt:lpstr>
      <vt:lpstr>Trade Gothic LT Pro</vt:lpstr>
      <vt:lpstr>Trebuchet MS</vt:lpstr>
      <vt:lpstr>Office Theme</vt:lpstr>
      <vt:lpstr>Product Descriptions with AI In Production </vt:lpstr>
      <vt:lpstr>PREVIOUSLY ON COMP 4449 CAPSTONE</vt:lpstr>
      <vt:lpstr>PowerPoint Presentation</vt:lpstr>
      <vt:lpstr>Part Two:  Product Descriptions with AI In Production </vt:lpstr>
      <vt:lpstr>Background Information</vt:lpstr>
      <vt:lpstr>Outline of Presentation</vt:lpstr>
      <vt:lpstr>Database Addition</vt:lpstr>
      <vt:lpstr>Features Implementation</vt:lpstr>
      <vt:lpstr>Correction of Grammar</vt:lpstr>
      <vt:lpstr>Writing Complexity Metrics</vt:lpstr>
      <vt:lpstr>Product Description Quality Check</vt:lpstr>
      <vt:lpstr>Final Process</vt:lpstr>
      <vt:lpstr>Next Step</vt:lpstr>
      <vt:lpstr>Thank You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Patrick Ayers</dc:creator>
  <cp:lastModifiedBy>Patrick Ayers</cp:lastModifiedBy>
  <cp:revision>14</cp:revision>
  <dcterms:created xsi:type="dcterms:W3CDTF">2023-03-07T03:32:20Z</dcterms:created>
  <dcterms:modified xsi:type="dcterms:W3CDTF">2023-03-11T02:23:13Z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